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8"/>
  </p:handoutMasterIdLst>
  <p:sldIdLst>
    <p:sldId id="257" r:id="rId2"/>
    <p:sldId id="258" r:id="rId3"/>
    <p:sldId id="260" r:id="rId4"/>
    <p:sldId id="256" r:id="rId5"/>
    <p:sldId id="259" r:id="rId6"/>
    <p:sldId id="261" r:id="rId7"/>
  </p:sldIdLst>
  <p:sldSz cx="9144000" cy="6858000" type="screen4x3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EE6C50-09AF-4DA9-9ABE-FDA9313FC4D1}" type="datetimeFigureOut">
              <a:rPr lang="en-AU" smtClean="0"/>
              <a:pPr/>
              <a:t>8/04/2020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5B1FC1-77DF-41FA-9A63-D7778F44058E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448997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13C9C-49EB-4D5C-BCDA-499478262BFF}" type="datetimeFigureOut">
              <a:rPr lang="en-AU" smtClean="0"/>
              <a:pPr/>
              <a:t>8/04/2020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951BC-102F-428D-A87B-6628D6E6581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13C9C-49EB-4D5C-BCDA-499478262BFF}" type="datetimeFigureOut">
              <a:rPr lang="en-AU" smtClean="0"/>
              <a:pPr/>
              <a:t>8/04/2020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951BC-102F-428D-A87B-6628D6E6581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13C9C-49EB-4D5C-BCDA-499478262BFF}" type="datetimeFigureOut">
              <a:rPr lang="en-AU" smtClean="0"/>
              <a:pPr/>
              <a:t>8/04/2020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951BC-102F-428D-A87B-6628D6E6581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13C9C-49EB-4D5C-BCDA-499478262BFF}" type="datetimeFigureOut">
              <a:rPr lang="en-AU" smtClean="0"/>
              <a:pPr/>
              <a:t>8/04/2020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951BC-102F-428D-A87B-6628D6E6581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13C9C-49EB-4D5C-BCDA-499478262BFF}" type="datetimeFigureOut">
              <a:rPr lang="en-AU" smtClean="0"/>
              <a:pPr/>
              <a:t>8/04/2020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951BC-102F-428D-A87B-6628D6E6581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13C9C-49EB-4D5C-BCDA-499478262BFF}" type="datetimeFigureOut">
              <a:rPr lang="en-AU" smtClean="0"/>
              <a:pPr/>
              <a:t>8/04/2020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951BC-102F-428D-A87B-6628D6E6581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13C9C-49EB-4D5C-BCDA-499478262BFF}" type="datetimeFigureOut">
              <a:rPr lang="en-AU" smtClean="0"/>
              <a:pPr/>
              <a:t>8/04/2020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951BC-102F-428D-A87B-6628D6E6581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13C9C-49EB-4D5C-BCDA-499478262BFF}" type="datetimeFigureOut">
              <a:rPr lang="en-AU" smtClean="0"/>
              <a:pPr/>
              <a:t>8/04/2020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951BC-102F-428D-A87B-6628D6E6581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13C9C-49EB-4D5C-BCDA-499478262BFF}" type="datetimeFigureOut">
              <a:rPr lang="en-AU" smtClean="0"/>
              <a:pPr/>
              <a:t>8/04/2020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951BC-102F-428D-A87B-6628D6E6581F}" type="slidenum">
              <a:rPr lang="en-AU" smtClean="0"/>
              <a:pPr/>
              <a:t>‹#›</a:t>
            </a:fld>
            <a:endParaRPr lang="en-AU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13C9C-49EB-4D5C-BCDA-499478262BFF}" type="datetimeFigureOut">
              <a:rPr lang="en-AU" smtClean="0"/>
              <a:pPr/>
              <a:t>8/04/2020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951BC-102F-428D-A87B-6628D6E6581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13C9C-49EB-4D5C-BCDA-499478262BFF}" type="datetimeFigureOut">
              <a:rPr lang="en-AU" smtClean="0"/>
              <a:pPr/>
              <a:t>8/04/2020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951BC-102F-428D-A87B-6628D6E6581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7A13C9C-49EB-4D5C-BCDA-499478262BFF}" type="datetimeFigureOut">
              <a:rPr lang="en-AU" smtClean="0"/>
              <a:pPr/>
              <a:t>8/04/2020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80951BC-102F-428D-A87B-6628D6E6581F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bc.co.uk/learningzone/clips/the-amazon-rainforest/8975.html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wmf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jpeg"/><Relationship Id="rId18" Type="http://schemas.openxmlformats.org/officeDocument/2006/relationships/image" Target="../media/image23.png"/><Relationship Id="rId3" Type="http://schemas.microsoft.com/office/2007/relationships/media" Target="../media/media2.wav"/><Relationship Id="rId21" Type="http://schemas.openxmlformats.org/officeDocument/2006/relationships/image" Target="../media/image26.png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7.jpeg"/><Relationship Id="rId17" Type="http://schemas.openxmlformats.org/officeDocument/2006/relationships/image" Target="../media/image22.png"/><Relationship Id="rId2" Type="http://schemas.openxmlformats.org/officeDocument/2006/relationships/audio" Target="../media/media1.wav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1" Type="http://schemas.microsoft.com/office/2007/relationships/media" Target="../media/media1.wav"/><Relationship Id="rId6" Type="http://schemas.openxmlformats.org/officeDocument/2006/relationships/audio" Target="../media/media3.wav"/><Relationship Id="rId11" Type="http://schemas.openxmlformats.org/officeDocument/2006/relationships/image" Target="../media/image16.jpeg"/><Relationship Id="rId5" Type="http://schemas.microsoft.com/office/2007/relationships/media" Target="../media/media3.wav"/><Relationship Id="rId15" Type="http://schemas.openxmlformats.org/officeDocument/2006/relationships/image" Target="../media/image20.png"/><Relationship Id="rId10" Type="http://schemas.openxmlformats.org/officeDocument/2006/relationships/image" Target="../media/image15.jpeg"/><Relationship Id="rId19" Type="http://schemas.openxmlformats.org/officeDocument/2006/relationships/image" Target="../media/image24.png"/><Relationship Id="rId4" Type="http://schemas.openxmlformats.org/officeDocument/2006/relationships/audio" Target="../media/media2.wav"/><Relationship Id="rId9" Type="http://schemas.openxmlformats.org/officeDocument/2006/relationships/image" Target="../media/image14.jpeg"/><Relationship Id="rId1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wmf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24" y="476672"/>
            <a:ext cx="7125113" cy="924475"/>
          </a:xfrm>
        </p:spPr>
        <p:txBody>
          <a:bodyPr/>
          <a:lstStyle/>
          <a:p>
            <a:r>
              <a:rPr lang="en-IE" sz="3600" dirty="0" smtClean="0">
                <a:latin typeface="Candara" panose="020E0502030303020204" pitchFamily="34" charset="0"/>
              </a:rPr>
              <a:t>We can describe a setting.</a:t>
            </a:r>
            <a:endParaRPr lang="en-AU" sz="3600" dirty="0">
              <a:latin typeface="Candara" panose="020E0502030303020204" pitchFamily="34" charset="0"/>
            </a:endParaRP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70" y="1412775"/>
            <a:ext cx="8102530" cy="5184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loud Callout 5"/>
          <p:cNvSpPr/>
          <p:nvPr/>
        </p:nvSpPr>
        <p:spPr>
          <a:xfrm>
            <a:off x="5364088" y="1340768"/>
            <a:ext cx="3240360" cy="2664296"/>
          </a:xfrm>
          <a:prstGeom prst="cloudCallou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E" sz="2000" dirty="0" smtClean="0">
                <a:solidFill>
                  <a:schemeClr val="tx1"/>
                </a:solidFill>
                <a:latin typeface="Candara" panose="020E0502030303020204" pitchFamily="34" charset="0"/>
              </a:rPr>
              <a:t>What does describe mean</a:t>
            </a:r>
            <a:r>
              <a:rPr lang="en-IE" dirty="0" smtClean="0">
                <a:solidFill>
                  <a:schemeClr val="tx1"/>
                </a:solidFill>
                <a:latin typeface="Candara" panose="020E0502030303020204" pitchFamily="34" charset="0"/>
              </a:rPr>
              <a:t>?</a:t>
            </a:r>
            <a:endParaRPr lang="en-AU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7" name="Cloud Callout 6"/>
          <p:cNvSpPr/>
          <p:nvPr/>
        </p:nvSpPr>
        <p:spPr>
          <a:xfrm>
            <a:off x="736675" y="2564904"/>
            <a:ext cx="2736304" cy="2592288"/>
          </a:xfrm>
          <a:prstGeom prst="cloudCallou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000" dirty="0" smtClean="0">
                <a:solidFill>
                  <a:schemeClr val="tx1"/>
                </a:solidFill>
                <a:latin typeface="Candara" panose="020E0502030303020204" pitchFamily="34" charset="0"/>
              </a:rPr>
              <a:t>What does setting mean</a:t>
            </a:r>
            <a:r>
              <a:rPr lang="en-IE" dirty="0" smtClean="0">
                <a:solidFill>
                  <a:schemeClr val="tx1"/>
                </a:solidFill>
                <a:latin typeface="Candara" panose="020E0502030303020204" pitchFamily="34" charset="0"/>
              </a:rPr>
              <a:t>?</a:t>
            </a:r>
            <a:endParaRPr lang="en-AU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91440" y="580526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AU" dirty="0" smtClean="0"/>
              <a:t>http://</a:t>
            </a:r>
            <a:r>
              <a:rPr lang="en-AU" dirty="0" smtClean="0">
                <a:hlinkClick r:id="rId3"/>
              </a:rPr>
              <a:t>www.bbc.co.uk/learningzone/clips/the-amazon-rainforest/8975.html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95683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 smtClean="0"/>
              <a:t>What will help us to describe the setting?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IE" dirty="0" smtClean="0"/>
          </a:p>
          <a:p>
            <a:pPr marL="0" indent="0">
              <a:buNone/>
            </a:pPr>
            <a:endParaRPr lang="en-A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915" y="2053715"/>
            <a:ext cx="188595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765326"/>
            <a:ext cx="1714500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6005" y="1916832"/>
            <a:ext cx="1847850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3693" y="4380280"/>
            <a:ext cx="1657350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0481" y="4365104"/>
            <a:ext cx="187642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5900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C:\Users\Tom.User-PC\AppData\Local\Microsoft\Windows\Temporary Internet Files\Content.IE5\PFQHU12O\MC900028142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4747" y="3632786"/>
            <a:ext cx="1417622" cy="1503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2538" y="3239247"/>
            <a:ext cx="4892908" cy="92447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IE" sz="2800" dirty="0" smtClean="0"/>
              <a:t>The five senses adjectives</a:t>
            </a:r>
            <a:endParaRPr lang="en-A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7147377" y="1919294"/>
            <a:ext cx="3096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dirty="0"/>
              <a:t>g</a:t>
            </a:r>
            <a:r>
              <a:rPr lang="en-IE" sz="2000" dirty="0" smtClean="0"/>
              <a:t>ushing</a:t>
            </a:r>
            <a:endParaRPr lang="en-AU" sz="2000" dirty="0"/>
          </a:p>
        </p:txBody>
      </p:sp>
      <p:pic>
        <p:nvPicPr>
          <p:cNvPr id="5122" name="Picture 2" descr="C:\Users\Tom.User-PC\AppData\Local\Microsoft\Windows\Temporary Internet Files\Content.IE5\PS8JOYVQ\MC900238189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13" y="725117"/>
            <a:ext cx="1234127" cy="780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Tom.User-PC\AppData\Local\Microsoft\Windows\Temporary Internet Files\Content.IE5\P7FEN4SE\MC900238193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7183" y="5754153"/>
            <a:ext cx="1245209" cy="566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Tom.User-PC\AppData\Local\Microsoft\Windows\Temporary Internet Files\Content.IE5\P7FEN4SE\MC900238192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3194" y="162455"/>
            <a:ext cx="579196" cy="887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Tom.User-PC\AppData\Local\Microsoft\Windows\Temporary Internet Files\Content.IE5\PS8JOYVQ\MC900211482[1]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833" y="5387895"/>
            <a:ext cx="1059480" cy="186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673053" y="1234136"/>
            <a:ext cx="1260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slithering</a:t>
            </a:r>
            <a:endParaRPr lang="en-AU" dirty="0"/>
          </a:p>
        </p:txBody>
      </p:sp>
      <p:sp>
        <p:nvSpPr>
          <p:cNvPr id="10" name="TextBox 9"/>
          <p:cNvSpPr txBox="1"/>
          <p:nvPr/>
        </p:nvSpPr>
        <p:spPr>
          <a:xfrm>
            <a:off x="1801603" y="150786"/>
            <a:ext cx="1229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glittering</a:t>
            </a:r>
            <a:endParaRPr lang="en-AU" dirty="0"/>
          </a:p>
        </p:txBody>
      </p:sp>
      <p:sp>
        <p:nvSpPr>
          <p:cNvPr id="12" name="TextBox 11"/>
          <p:cNvSpPr txBox="1"/>
          <p:nvPr/>
        </p:nvSpPr>
        <p:spPr>
          <a:xfrm>
            <a:off x="6771747" y="5430987"/>
            <a:ext cx="9124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IE" dirty="0" smtClean="0"/>
          </a:p>
          <a:p>
            <a:r>
              <a:rPr lang="en-IE" dirty="0" smtClean="0"/>
              <a:t>sharp </a:t>
            </a:r>
            <a:endParaRPr lang="en-AU" dirty="0"/>
          </a:p>
        </p:txBody>
      </p:sp>
      <p:sp>
        <p:nvSpPr>
          <p:cNvPr id="13" name="TextBox 12"/>
          <p:cNvSpPr txBox="1"/>
          <p:nvPr/>
        </p:nvSpPr>
        <p:spPr>
          <a:xfrm>
            <a:off x="2372550" y="892743"/>
            <a:ext cx="20521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swooping</a:t>
            </a:r>
            <a:endParaRPr lang="en-AU" dirty="0"/>
          </a:p>
        </p:txBody>
      </p:sp>
      <p:sp>
        <p:nvSpPr>
          <p:cNvPr id="14" name="TextBox 13"/>
          <p:cNvSpPr txBox="1"/>
          <p:nvPr/>
        </p:nvSpPr>
        <p:spPr>
          <a:xfrm>
            <a:off x="1444713" y="1369878"/>
            <a:ext cx="16490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soaring</a:t>
            </a:r>
            <a:endParaRPr lang="en-AU" dirty="0"/>
          </a:p>
        </p:txBody>
      </p:sp>
      <p:sp>
        <p:nvSpPr>
          <p:cNvPr id="15" name="TextBox 14"/>
          <p:cNvSpPr txBox="1"/>
          <p:nvPr/>
        </p:nvSpPr>
        <p:spPr>
          <a:xfrm>
            <a:off x="6767234" y="421718"/>
            <a:ext cx="1412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rushing</a:t>
            </a:r>
            <a:endParaRPr lang="en-AU" dirty="0"/>
          </a:p>
        </p:txBody>
      </p:sp>
      <p:sp>
        <p:nvSpPr>
          <p:cNvPr id="16" name="TextBox 15"/>
          <p:cNvSpPr txBox="1"/>
          <p:nvPr/>
        </p:nvSpPr>
        <p:spPr>
          <a:xfrm>
            <a:off x="395536" y="1919294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colourful</a:t>
            </a:r>
            <a:endParaRPr lang="en-AU" dirty="0"/>
          </a:p>
        </p:txBody>
      </p:sp>
      <p:sp>
        <p:nvSpPr>
          <p:cNvPr id="17" name="TextBox 16"/>
          <p:cNvSpPr txBox="1"/>
          <p:nvPr/>
        </p:nvSpPr>
        <p:spPr>
          <a:xfrm>
            <a:off x="2544263" y="1665676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bright</a:t>
            </a:r>
            <a:endParaRPr lang="en-AU" dirty="0"/>
          </a:p>
        </p:txBody>
      </p:sp>
      <p:sp>
        <p:nvSpPr>
          <p:cNvPr id="19" name="TextBox 18"/>
          <p:cNvSpPr txBox="1"/>
          <p:nvPr/>
        </p:nvSpPr>
        <p:spPr>
          <a:xfrm>
            <a:off x="2242538" y="5404574"/>
            <a:ext cx="2173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sweet</a:t>
            </a:r>
            <a:endParaRPr lang="en-AU" dirty="0"/>
          </a:p>
        </p:txBody>
      </p:sp>
      <p:sp>
        <p:nvSpPr>
          <p:cNvPr id="21" name="TextBox 20"/>
          <p:cNvSpPr txBox="1"/>
          <p:nvPr/>
        </p:nvSpPr>
        <p:spPr>
          <a:xfrm>
            <a:off x="6775500" y="2589090"/>
            <a:ext cx="1995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chattering</a:t>
            </a:r>
            <a:endParaRPr lang="en-AU" dirty="0"/>
          </a:p>
        </p:txBody>
      </p:sp>
      <p:sp>
        <p:nvSpPr>
          <p:cNvPr id="22" name="TextBox 21"/>
          <p:cNvSpPr txBox="1"/>
          <p:nvPr/>
        </p:nvSpPr>
        <p:spPr>
          <a:xfrm>
            <a:off x="7827712" y="4695622"/>
            <a:ext cx="1263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humid</a:t>
            </a:r>
            <a:endParaRPr lang="en-AU" dirty="0"/>
          </a:p>
        </p:txBody>
      </p:sp>
      <p:sp>
        <p:nvSpPr>
          <p:cNvPr id="23" name="TextBox 22"/>
          <p:cNvSpPr txBox="1"/>
          <p:nvPr/>
        </p:nvSpPr>
        <p:spPr>
          <a:xfrm>
            <a:off x="2785541" y="6318935"/>
            <a:ext cx="1635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juicy</a:t>
            </a:r>
            <a:endParaRPr lang="en-AU" dirty="0"/>
          </a:p>
        </p:txBody>
      </p:sp>
      <p:sp>
        <p:nvSpPr>
          <p:cNvPr id="25" name="TextBox 24"/>
          <p:cNvSpPr txBox="1"/>
          <p:nvPr/>
        </p:nvSpPr>
        <p:spPr>
          <a:xfrm>
            <a:off x="539552" y="52386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shiny</a:t>
            </a:r>
            <a:endParaRPr lang="en-AU" dirty="0"/>
          </a:p>
        </p:txBody>
      </p:sp>
      <p:sp>
        <p:nvSpPr>
          <p:cNvPr id="26" name="TextBox 25"/>
          <p:cNvSpPr txBox="1"/>
          <p:nvPr/>
        </p:nvSpPr>
        <p:spPr>
          <a:xfrm>
            <a:off x="6062737" y="1000269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croaking</a:t>
            </a:r>
            <a:endParaRPr lang="en-AU" dirty="0"/>
          </a:p>
        </p:txBody>
      </p:sp>
      <p:sp>
        <p:nvSpPr>
          <p:cNvPr id="27" name="TextBox 26"/>
          <p:cNvSpPr txBox="1"/>
          <p:nvPr/>
        </p:nvSpPr>
        <p:spPr>
          <a:xfrm>
            <a:off x="6420388" y="1549962"/>
            <a:ext cx="1536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squawking</a:t>
            </a:r>
            <a:endParaRPr lang="en-AU" dirty="0"/>
          </a:p>
        </p:txBody>
      </p:sp>
      <p:sp>
        <p:nvSpPr>
          <p:cNvPr id="28" name="TextBox 27"/>
          <p:cNvSpPr txBox="1"/>
          <p:nvPr/>
        </p:nvSpPr>
        <p:spPr>
          <a:xfrm>
            <a:off x="164704" y="5088693"/>
            <a:ext cx="1366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fragrant</a:t>
            </a:r>
            <a:endParaRPr lang="en-AU" dirty="0"/>
          </a:p>
        </p:txBody>
      </p:sp>
      <p:sp>
        <p:nvSpPr>
          <p:cNvPr id="30" name="TextBox 29"/>
          <p:cNvSpPr txBox="1"/>
          <p:nvPr/>
        </p:nvSpPr>
        <p:spPr>
          <a:xfrm>
            <a:off x="1611859" y="2589090"/>
            <a:ext cx="1112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dark</a:t>
            </a:r>
            <a:endParaRPr lang="en-AU" dirty="0"/>
          </a:p>
        </p:txBody>
      </p:sp>
      <p:sp>
        <p:nvSpPr>
          <p:cNvPr id="31" name="TextBox 30"/>
          <p:cNvSpPr txBox="1"/>
          <p:nvPr/>
        </p:nvSpPr>
        <p:spPr>
          <a:xfrm>
            <a:off x="-94747" y="2589090"/>
            <a:ext cx="1034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murky</a:t>
            </a:r>
            <a:endParaRPr lang="en-AU" dirty="0"/>
          </a:p>
        </p:txBody>
      </p:sp>
      <p:sp>
        <p:nvSpPr>
          <p:cNvPr id="32" name="TextBox 31"/>
          <p:cNvSpPr txBox="1"/>
          <p:nvPr/>
        </p:nvSpPr>
        <p:spPr>
          <a:xfrm>
            <a:off x="937699" y="4150881"/>
            <a:ext cx="1363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pungent</a:t>
            </a:r>
            <a:endParaRPr lang="en-AU" dirty="0"/>
          </a:p>
        </p:txBody>
      </p:sp>
      <p:sp>
        <p:nvSpPr>
          <p:cNvPr id="33" name="TextBox 32"/>
          <p:cNvSpPr txBox="1"/>
          <p:nvPr/>
        </p:nvSpPr>
        <p:spPr>
          <a:xfrm>
            <a:off x="232809" y="5681573"/>
            <a:ext cx="109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fresh</a:t>
            </a:r>
            <a:endParaRPr lang="en-AU" dirty="0"/>
          </a:p>
        </p:txBody>
      </p:sp>
      <p:sp>
        <p:nvSpPr>
          <p:cNvPr id="34" name="TextBox 33"/>
          <p:cNvSpPr txBox="1"/>
          <p:nvPr/>
        </p:nvSpPr>
        <p:spPr>
          <a:xfrm>
            <a:off x="6432799" y="5223092"/>
            <a:ext cx="1191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smooth</a:t>
            </a:r>
            <a:endParaRPr lang="en-AU" dirty="0"/>
          </a:p>
        </p:txBody>
      </p:sp>
      <p:sp>
        <p:nvSpPr>
          <p:cNvPr id="35" name="TextBox 34"/>
          <p:cNvSpPr txBox="1"/>
          <p:nvPr/>
        </p:nvSpPr>
        <p:spPr>
          <a:xfrm>
            <a:off x="6766497" y="6152027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rough</a:t>
            </a:r>
            <a:endParaRPr lang="en-AU" dirty="0"/>
          </a:p>
        </p:txBody>
      </p:sp>
      <p:sp>
        <p:nvSpPr>
          <p:cNvPr id="36" name="TextBox 35"/>
          <p:cNvSpPr txBox="1"/>
          <p:nvPr/>
        </p:nvSpPr>
        <p:spPr>
          <a:xfrm>
            <a:off x="6635621" y="4510956"/>
            <a:ext cx="997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slimy</a:t>
            </a:r>
            <a:endParaRPr lang="en-AU" dirty="0"/>
          </a:p>
        </p:txBody>
      </p:sp>
      <p:sp>
        <p:nvSpPr>
          <p:cNvPr id="37" name="TextBox 36"/>
          <p:cNvSpPr txBox="1"/>
          <p:nvPr/>
        </p:nvSpPr>
        <p:spPr>
          <a:xfrm>
            <a:off x="7901486" y="3936797"/>
            <a:ext cx="1071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scaly</a:t>
            </a:r>
            <a:endParaRPr lang="en-AU" dirty="0"/>
          </a:p>
        </p:txBody>
      </p:sp>
      <p:sp>
        <p:nvSpPr>
          <p:cNvPr id="38" name="TextBox 37"/>
          <p:cNvSpPr txBox="1"/>
          <p:nvPr/>
        </p:nvSpPr>
        <p:spPr>
          <a:xfrm>
            <a:off x="2372550" y="2773756"/>
            <a:ext cx="1144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colossal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13789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0" dur="1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9" grpId="0"/>
      <p:bldP spid="10" grpId="0"/>
      <p:bldP spid="12" grpId="0"/>
      <p:bldP spid="13" grpId="0"/>
      <p:bldP spid="14" grpId="0"/>
      <p:bldP spid="15" grpId="0"/>
      <p:bldP spid="16" grpId="0"/>
      <p:bldP spid="17" grpId="0"/>
      <p:bldP spid="19" grpId="0"/>
      <p:bldP spid="21" grpId="0"/>
      <p:bldP spid="22" grpId="0"/>
      <p:bldP spid="23" grpId="0"/>
      <p:bldP spid="25" grpId="0"/>
      <p:bldP spid="26" grpId="0"/>
      <p:bldP spid="27" grpId="0"/>
      <p:bldP spid="28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issbowlersclass.primaryblogger.co.uk/files/2013/09/rainfores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2"/>
            <a:ext cx="8674130" cy="5782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1926" y="1412776"/>
            <a:ext cx="7772400" cy="1728192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IE" sz="2800" dirty="0" smtClean="0">
                <a:latin typeface="Candara" panose="020E0502030303020204" pitchFamily="34" charset="0"/>
              </a:rPr>
              <a:t>Deep in the dark Amazon rainforest, living things are all around.</a:t>
            </a:r>
            <a:br>
              <a:rPr lang="en-IE" sz="2800" dirty="0" smtClean="0">
                <a:latin typeface="Candara" panose="020E0502030303020204" pitchFamily="34" charset="0"/>
              </a:rPr>
            </a:br>
            <a:r>
              <a:rPr lang="en-IE" sz="2800" dirty="0" smtClean="0">
                <a:latin typeface="Candara" panose="020E0502030303020204" pitchFamily="34" charset="0"/>
              </a:rPr>
              <a:t> High above and down below, see the sights and hear the sounds.</a:t>
            </a:r>
            <a:endParaRPr lang="en-AU" sz="2800" dirty="0">
              <a:latin typeface="Candara" panose="020E0502030303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3991784"/>
            <a:ext cx="7920880" cy="9541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E" sz="2800" dirty="0" smtClean="0">
                <a:latin typeface="Candara" panose="020E0502030303020204" pitchFamily="34" charset="0"/>
              </a:rPr>
              <a:t>Bravely enter this marvellous place; </a:t>
            </a:r>
          </a:p>
          <a:p>
            <a:pPr algn="ctr"/>
            <a:r>
              <a:rPr lang="en-IE" sz="2800" dirty="0">
                <a:latin typeface="Candara" panose="020E0502030303020204" pitchFamily="34" charset="0"/>
              </a:rPr>
              <a:t>h</a:t>
            </a:r>
            <a:r>
              <a:rPr lang="en-IE" sz="2800" dirty="0" smtClean="0">
                <a:latin typeface="Candara" panose="020E0502030303020204" pitchFamily="34" charset="0"/>
              </a:rPr>
              <a:t>urry, there’s no time to waste!</a:t>
            </a:r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257591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MS910219996[1].wav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4267200" y="3529013"/>
            <a:ext cx="609600" cy="609600"/>
          </a:xfrm>
        </p:spPr>
      </p:pic>
      <p:pic>
        <p:nvPicPr>
          <p:cNvPr id="6" name="Picture 2" descr="http://www.symba-idf.org/blog/wp-content/uploads/2014/03/rainforest-waterfall-pictures-186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2520" cy="732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s://encrypted-tbn3.gstatic.com/images?q=tbn:ANd9GcRx0BbQ7MpQ-f9wjs0RaXEJjD0aAFJt1W1J0irj3flI1n_VOfjcl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3111" y="3426152"/>
            <a:ext cx="2670876" cy="1787059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</a:effectLst>
          <a:scene3d>
            <a:camera prst="orthographicFront">
              <a:rot lat="0" lon="30000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http://www.8thingstodo.com/wp-content/uploads/2012/12/Golden_lion_tamarin-620x350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0361" y="358605"/>
            <a:ext cx="2250056" cy="1270194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reflection blurRad="6350" stA="50000" endA="300" endPos="90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https://encrypted-tbn1.gstatic.com/images?q=tbn:ANd9GcRucyuHtvtNaHmX8mU7CN2U6TwfUMMIma7epHZx9cyEBwZOAZ9N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2667" y="571900"/>
            <a:ext cx="1559773" cy="1056899"/>
          </a:xfrm>
          <a:prstGeom prst="rect">
            <a:avLst/>
          </a:prstGeom>
          <a:solidFill>
            <a:srgbClr val="92D050"/>
          </a:solidFill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</p:pic>
      <p:pic>
        <p:nvPicPr>
          <p:cNvPr id="10" name="Picture 14" descr="https://encrypted-tbn0.gstatic.com/images?q=tbn:ANd9GcRChwEVwpHmlbaYk-8hR2Vj-ZqAgwd54MmNNpWqpGfRWl7GCWkNDQ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2094" y="1819371"/>
            <a:ext cx="1503269" cy="1087592"/>
          </a:xfrm>
          <a:prstGeom prst="rect">
            <a:avLst/>
          </a:prstGeom>
          <a:noFill/>
          <a:effectLst>
            <a:glow rad="139700">
              <a:schemeClr val="accent3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6" descr="https://encrypted-tbn2.gstatic.com/images?q=tbn:ANd9GcQ9wgnp_Y7Hkv2-2x3D5CxVlJ6LpZwL9V72K2ILgOQ7Yew9kE4a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9411" y="4921358"/>
            <a:ext cx="1382589" cy="1035608"/>
          </a:xfrm>
          <a:prstGeom prst="rect">
            <a:avLst/>
          </a:prstGeom>
          <a:noFill/>
          <a:effectLst>
            <a:reflection blurRad="6350" stA="50000" endA="300" endPos="90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9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31" y="4697288"/>
            <a:ext cx="643402" cy="448141"/>
          </a:xfrm>
          <a:prstGeom prst="rect">
            <a:avLst/>
          </a:prstGeom>
          <a:noFill/>
          <a:ln>
            <a:noFill/>
          </a:ln>
          <a:effectLst>
            <a:reflection blurRad="6350" stA="50000" endA="300" endPos="90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8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424" y="2186928"/>
            <a:ext cx="621573" cy="6527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4" name="Picture 41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25" y="571900"/>
            <a:ext cx="1141303" cy="1247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5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046876"/>
            <a:ext cx="1224136" cy="1090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MS910219996[1]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 cstate="print"/>
          <a:stretch>
            <a:fillRect/>
          </a:stretch>
        </p:blipFill>
        <p:spPr>
          <a:xfrm>
            <a:off x="917232" y="3573016"/>
            <a:ext cx="396244" cy="396244"/>
          </a:xfrm>
          <a:prstGeom prst="rect">
            <a:avLst/>
          </a:prstGeom>
        </p:spPr>
      </p:pic>
      <p:pic>
        <p:nvPicPr>
          <p:cNvPr id="20" name="MS910219994[1]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 cstate="print"/>
          <a:stretch>
            <a:fillRect/>
          </a:stretch>
        </p:blipFill>
        <p:spPr>
          <a:xfrm>
            <a:off x="251519" y="5454737"/>
            <a:ext cx="491305" cy="491305"/>
          </a:xfrm>
          <a:prstGeom prst="rect">
            <a:avLst/>
          </a:prstGeom>
        </p:spPr>
      </p:pic>
      <p:pic>
        <p:nvPicPr>
          <p:cNvPr id="23" name="MS900388463[1].wav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1" cstate="print"/>
          <a:stretch>
            <a:fillRect/>
          </a:stretch>
        </p:blipFill>
        <p:spPr>
          <a:xfrm>
            <a:off x="7862989" y="1323999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443376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88640"/>
            <a:ext cx="7416824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E" dirty="0" smtClean="0"/>
              <a:t>Deep in the dark Amazon rainforest, the glittering sun warms my skin. It is humid so I sip some fresh water from the rushing river. The gentle wind blows in my hair.</a:t>
            </a:r>
          </a:p>
          <a:p>
            <a:pPr>
              <a:lnSpc>
                <a:spcPct val="150000"/>
              </a:lnSpc>
            </a:pPr>
            <a:endParaRPr lang="en-IE" dirty="0"/>
          </a:p>
          <a:p>
            <a:pPr>
              <a:lnSpc>
                <a:spcPct val="150000"/>
              </a:lnSpc>
            </a:pPr>
            <a:r>
              <a:rPr lang="en-IE" dirty="0" smtClean="0"/>
              <a:t>I look all around and see creatures great and small. I see cheeky, chattering monkeys swinging from tree to tree. I quietly tip-toe past the lazy leopard so that he won’t see me!</a:t>
            </a:r>
          </a:p>
          <a:p>
            <a:pPr>
              <a:lnSpc>
                <a:spcPct val="150000"/>
              </a:lnSpc>
            </a:pPr>
            <a:endParaRPr lang="en-IE" dirty="0"/>
          </a:p>
          <a:p>
            <a:pPr>
              <a:lnSpc>
                <a:spcPct val="150000"/>
              </a:lnSpc>
            </a:pPr>
            <a:r>
              <a:rPr lang="en-IE" dirty="0" smtClean="0"/>
              <a:t>Next, I smell the sweet scent of juicy berries growing on the tall, colossal trees. A colourful toucan suddenly swoops down to pick a berry with it’s sharp beak. It soars high into the sky, far above the playful monkeys, before resting on a branch.</a:t>
            </a:r>
          </a:p>
          <a:p>
            <a:pPr>
              <a:lnSpc>
                <a:spcPct val="150000"/>
              </a:lnSpc>
            </a:pPr>
            <a:endParaRPr lang="en-IE" dirty="0"/>
          </a:p>
          <a:p>
            <a:pPr>
              <a:lnSpc>
                <a:spcPct val="150000"/>
              </a:lnSpc>
            </a:pPr>
            <a:r>
              <a:rPr lang="en-IE" dirty="0" smtClean="0"/>
              <a:t>After that, a slimy frog hops out of the gushing river and lands on me. My shriek stirs the dozing leopard so I run away as quick as a flash!</a:t>
            </a:r>
          </a:p>
        </p:txBody>
      </p:sp>
      <p:pic>
        <p:nvPicPr>
          <p:cNvPr id="6146" name="Picture 2" descr="C:\Users\Tom.User-PC\AppData\Local\Microsoft\Windows\Temporary Internet Files\Content.IE5\47DBT2TH\MC900434573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1360" y="3441595"/>
            <a:ext cx="1122342" cy="1447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Tom.User-PC\AppData\Local\Microsoft\Windows\Temporary Internet Files\Content.IE5\VIRBGE5G\MM900186485[1]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5225" y="2152088"/>
            <a:ext cx="1628775" cy="109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Tom.User-PC\AppData\Local\Microsoft\Windows\Temporary Internet Files\Content.IE5\K6V1NFFX\MC900440405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7295" y="188640"/>
            <a:ext cx="1530471" cy="1530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Tom.User-PC\AppData\Local\Microsoft\Windows\Temporary Internet Files\Content.IE5\VIRBGE5G\MC900436105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7254" y="5445224"/>
            <a:ext cx="1394131" cy="1118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7661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TC102455596[[fn=Spring]]</Template>
  <TotalTime>658</TotalTime>
  <Words>243</Words>
  <Application>Microsoft Office PowerPoint</Application>
  <PresentationFormat>On-screen Show (4:3)</PresentationFormat>
  <Paragraphs>43</Paragraphs>
  <Slides>6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Calibri</vt:lpstr>
      <vt:lpstr>Candara</vt:lpstr>
      <vt:lpstr>Courier New</vt:lpstr>
      <vt:lpstr>Trebuchet MS</vt:lpstr>
      <vt:lpstr>Verdana</vt:lpstr>
      <vt:lpstr>Wingdings 2</vt:lpstr>
      <vt:lpstr>Spring</vt:lpstr>
      <vt:lpstr>We can describe a setting.</vt:lpstr>
      <vt:lpstr>What will help us to describe the setting?</vt:lpstr>
      <vt:lpstr>The five senses adjectives</vt:lpstr>
      <vt:lpstr>Deep in the dark Amazon rainforest, living things are all around.  High above and down below, see the sights and hear the sounds.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 can describe a setting.</dc:title>
  <dc:creator>Tom</dc:creator>
  <cp:lastModifiedBy>Thomas Hayward</cp:lastModifiedBy>
  <cp:revision>26</cp:revision>
  <dcterms:created xsi:type="dcterms:W3CDTF">2014-06-22T18:41:52Z</dcterms:created>
  <dcterms:modified xsi:type="dcterms:W3CDTF">2020-04-08T08:10:54Z</dcterms:modified>
</cp:coreProperties>
</file>